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7"/>
  </p:notesMasterIdLst>
  <p:handoutMasterIdLst>
    <p:handoutMasterId r:id="rId38"/>
  </p:handoutMasterIdLst>
  <p:sldIdLst>
    <p:sldId id="256" r:id="rId2"/>
    <p:sldId id="431" r:id="rId3"/>
    <p:sldId id="475" r:id="rId4"/>
    <p:sldId id="486" r:id="rId5"/>
    <p:sldId id="476" r:id="rId6"/>
    <p:sldId id="477" r:id="rId7"/>
    <p:sldId id="478" r:id="rId8"/>
    <p:sldId id="480" r:id="rId9"/>
    <p:sldId id="487" r:id="rId10"/>
    <p:sldId id="481" r:id="rId11"/>
    <p:sldId id="483" r:id="rId12"/>
    <p:sldId id="484" r:id="rId13"/>
    <p:sldId id="485" r:id="rId14"/>
    <p:sldId id="440" r:id="rId15"/>
    <p:sldId id="488" r:id="rId16"/>
    <p:sldId id="455" r:id="rId17"/>
    <p:sldId id="458" r:id="rId18"/>
    <p:sldId id="463" r:id="rId19"/>
    <p:sldId id="464" r:id="rId20"/>
    <p:sldId id="465" r:id="rId21"/>
    <p:sldId id="460" r:id="rId22"/>
    <p:sldId id="461" r:id="rId23"/>
    <p:sldId id="462" r:id="rId24"/>
    <p:sldId id="472" r:id="rId25"/>
    <p:sldId id="473" r:id="rId26"/>
    <p:sldId id="474" r:id="rId27"/>
    <p:sldId id="457" r:id="rId28"/>
    <p:sldId id="456" r:id="rId29"/>
    <p:sldId id="459" r:id="rId30"/>
    <p:sldId id="466" r:id="rId31"/>
    <p:sldId id="467" r:id="rId32"/>
    <p:sldId id="468" r:id="rId33"/>
    <p:sldId id="469" r:id="rId34"/>
    <p:sldId id="470" r:id="rId35"/>
    <p:sldId id="4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8" autoAdjust="0"/>
    <p:restoredTop sz="95284"/>
  </p:normalViewPr>
  <p:slideViewPr>
    <p:cSldViewPr snapToGrid="0">
      <p:cViewPr varScale="1">
        <p:scale>
          <a:sx n="124" d="100"/>
          <a:sy n="124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6236BB-C998-572B-FB4F-2F0A794B8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1832F-4C71-31C9-9966-3A0707ACC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B33EE-C3D9-B441-92BF-F6468C6A772A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76AF-9955-C7AD-A62B-A65F9DBA0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9478-143D-8256-ACD5-06FAC1F9F1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FE899-044B-2144-BFC9-7D4FD87CB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2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C3BD-257C-5F4A-884A-F015D8261E30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602F1-190B-484E-A1A8-2AC66D95F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7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5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9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9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9D9F-E354-8B8B-6D33-4B4587B5A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E74DC-6576-B4F7-F260-D02FCD10D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3985-B406-0605-8DB4-A6134673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10D-D1BF-EC46-B06E-789BA2BF7152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1DB3-F930-A7CD-A5DA-3161CBEA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13074-9BD8-25B1-5244-F29CD21F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7BC0-9905-3460-C09F-4E6550AF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3D14-5965-883F-07FE-832596B75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95D4-C058-746F-1303-E21E9AA4E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B9174-B95C-064E-8C33-C5BC8994815D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28B97-5502-EA5F-2C6D-78F7BFF2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25090-83C2-3DD0-0C07-337FD40D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995F2-2CEE-2D93-B6C9-A7FCBD3D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E854A-68BA-4C8D-0794-F460FB825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A753-207E-D366-2D7E-C98EA7D0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A101-38A7-A741-A2C7-BB63097939F0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612B-DB4F-92CB-AFFC-161E91BC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3DB0-EF33-48DF-C84E-6990189D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D2E3-9193-7D70-D290-62404ED4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C9B-4848-4F17-89B6-A37FE58A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0926-260C-42DA-2289-015FA5AE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13A6D-8A4A-394A-B40D-CD06EC56E05C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E44CE-8BA8-C246-6D4E-6DA27E32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711E-3ABF-4616-817E-2154F2D9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0541-4F70-C4BF-31C1-4431330D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A7AC-FA59-F670-050C-664DA92D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C5AD-904A-D200-1F14-FF998FA2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6F0C-605F-844A-9106-19B2F3357906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E165-80F2-DFB4-FC56-C978BA8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93E2-0039-C71A-F3B9-EAE2D021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337F-FA1C-5247-914E-F9A478E4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B33-0A05-03B6-7201-E1D66AC0B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DC650-CEB7-B06F-8850-F4558ABE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EB45-4E58-EC22-CC34-383017BD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4269-EBFD-234A-98BE-0E748220E6CA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37C8F-1181-528B-282D-FD6DB09B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E7479-A4CA-C2BE-2D8A-2BF5CC7B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3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AFBE-361B-A9F7-9A62-E40B25CF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C09A3-450A-96F9-D868-061A33E93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DABDD-E97E-A0A8-35C9-78EDA568B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470E5-E446-7664-84D0-2C128D82F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D4763-4064-5299-9B89-69C6A73A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D8259-A149-F518-2D32-D8B55E8B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47E8-3138-7E4B-AB67-FCB7F85937E1}" type="datetime1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922D1-8A53-73A3-728D-E049A8DB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68F15-CA6E-9CD9-C0F4-8EF8A16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0937-8B57-6D06-6302-6986B2FB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A07D8-3995-3214-776E-CDC34BF5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983-5CC0-1A41-B329-15B71D254DF8}" type="datetime1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C9DCE-0E88-E1A9-DA6D-3355D16E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342A7-AAD0-815C-4CA7-6026F162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11774-7188-89A6-52D3-2AFAA946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ECD5-7235-2E4B-8021-0AD380F67D47}" type="datetime1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74A4D-D937-F959-270E-49A4D891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398E-B368-D9B5-99FB-9FAB633F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7624-A996-E74F-D856-41E4E8C4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B39C-06B4-DD5C-1F3A-7AFDF951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06B85-C436-7F2F-36CC-83BE6EC7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B6CBA-7C74-7C04-7D6A-C2AF14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F152-A1DE-3D48-BDED-517DB78C3155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9F5A-9752-3093-38C9-5C3BD738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EF903-722A-D1C8-3826-8EBF1B34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D980-D949-3F33-9F00-2869BB15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10110-79D7-9284-8A67-5FC826F51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A44A-95B9-1567-4235-487E7E9DC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920E-3711-9030-B045-F25F2A7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A76D-52B9-CD4A-B885-137A57AC0409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A711-88B1-CF0C-71E1-A21A108E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DDD0E-7853-DF58-41A1-7F7BF1AD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3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20594-98C5-9362-3F92-D5DB2F00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D8A98-1189-FA40-AD75-AB4BBF25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BD28-71A8-CD5F-19A7-967148CE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C0290-AA7D-1046-B7B0-09289DA711C3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F7467-6042-26DA-743D-0653E207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13B-206C-392B-D836-B59155E57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tovissode@uidaho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bbaum@uidaho.ed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31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0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10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405946-096C-7358-CC39-3231E2337483}"/>
              </a:ext>
            </a:extLst>
          </p:cNvPr>
          <p:cNvSpPr/>
          <p:nvPr/>
        </p:nvSpPr>
        <p:spPr>
          <a:xfrm>
            <a:off x="1194318" y="2051021"/>
            <a:ext cx="9918440" cy="1280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49103-7075-DCD8-4181-9D86261AC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18" y="2114080"/>
            <a:ext cx="9918441" cy="1175657"/>
          </a:xfrm>
        </p:spPr>
        <p:txBody>
          <a:bodyPr>
            <a:noAutofit/>
          </a:bodyPr>
          <a:lstStyle/>
          <a:p>
            <a:r>
              <a:rPr lang="en-US" sz="4000" b="1" dirty="0"/>
              <a:t>Standards of Risk Evidence Driven </a:t>
            </a:r>
            <a:br>
              <a:rPr lang="en-US" sz="4000" b="1" dirty="0"/>
            </a:br>
            <a:r>
              <a:rPr lang="en-US" sz="4000" b="1" dirty="0"/>
              <a:t>Behavior-Disease Model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430B81-F452-5234-E752-EBA7B364615C}"/>
              </a:ext>
            </a:extLst>
          </p:cNvPr>
          <p:cNvSpPr txBox="1">
            <a:spLocks/>
          </p:cNvSpPr>
          <p:nvPr/>
        </p:nvSpPr>
        <p:spPr>
          <a:xfrm>
            <a:off x="1922575" y="4836077"/>
            <a:ext cx="2328533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Chenangnon Tovissode</a:t>
            </a:r>
          </a:p>
          <a:p>
            <a:r>
              <a:rPr lang="en-US" dirty="0"/>
              <a:t>IMCI Postdoc,</a:t>
            </a:r>
          </a:p>
          <a:p>
            <a:r>
              <a:rPr lang="en-US" dirty="0">
                <a:hlinkClick r:id="rId2"/>
              </a:rPr>
              <a:t>ctovissode@uidaho.edu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8CB33DF-BAEF-22D7-077B-61E533A92492}"/>
              </a:ext>
            </a:extLst>
          </p:cNvPr>
          <p:cNvSpPr txBox="1">
            <a:spLocks/>
          </p:cNvSpPr>
          <p:nvPr/>
        </p:nvSpPr>
        <p:spPr>
          <a:xfrm>
            <a:off x="4842243" y="6394395"/>
            <a:ext cx="2507510" cy="36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17, 2023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4EED96-238D-38CD-1671-7C115BE26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29775-E552-593A-BB73-61DBDAC5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D1DF025-E7BF-EE8A-A1C1-EDC122C5E16C}"/>
              </a:ext>
            </a:extLst>
          </p:cNvPr>
          <p:cNvSpPr txBox="1">
            <a:spLocks/>
          </p:cNvSpPr>
          <p:nvPr/>
        </p:nvSpPr>
        <p:spPr>
          <a:xfrm>
            <a:off x="6899200" y="4857558"/>
            <a:ext cx="3690799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 Bert O. </a:t>
            </a:r>
            <a:r>
              <a:rPr lang="en-US" dirty="0" err="1"/>
              <a:t>Baumgaertner</a:t>
            </a:r>
            <a:endParaRPr lang="en-US" dirty="0"/>
          </a:p>
          <a:p>
            <a:r>
              <a:rPr lang="en-US" dirty="0"/>
              <a:t>Department of Politics and Philosophy,</a:t>
            </a:r>
          </a:p>
          <a:p>
            <a:r>
              <a:rPr lang="en-US" dirty="0">
                <a:hlinkClick r:id="rId6"/>
              </a:rPr>
              <a:t>bbaum@uidaho.edu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7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DE46DD1-663C-6260-0EFC-1308B2DB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AC7A736-7543-D0D4-EE05-9EC27624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339352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AC7A736-7543-D0D4-EE05-9EC27624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339352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0">
                <a:extLst>
                  <a:ext uri="{FF2B5EF4-FFF2-40B4-BE49-F238E27FC236}">
                    <a16:creationId xmlns:a16="http://schemas.microsoft.com/office/drawing/2014/main" id="{13DDD033-D3F5-0B85-E97E-9D9C61799DF4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381297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combines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3" name="ZoneTexte 10">
                <a:extLst>
                  <a:ext uri="{FF2B5EF4-FFF2-40B4-BE49-F238E27FC236}">
                    <a16:creationId xmlns:a16="http://schemas.microsoft.com/office/drawing/2014/main" id="{13DDD033-D3F5-0B85-E97E-9D9C6179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381297" cy="427746"/>
              </a:xfrm>
              <a:prstGeom prst="rect">
                <a:avLst/>
              </a:prstGeom>
              <a:blipFill>
                <a:blip r:embed="rId9"/>
                <a:stretch>
                  <a:fillRect l="-941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5C8E43-FA41-2A43-FFF9-F109D6F5AB39}"/>
              </a:ext>
            </a:extLst>
          </p:cNvPr>
          <p:cNvCxnSpPr>
            <a:cxnSpLocks/>
          </p:cNvCxnSpPr>
          <p:nvPr/>
        </p:nvCxnSpPr>
        <p:spPr>
          <a:xfrm>
            <a:off x="3069021" y="4073633"/>
            <a:ext cx="0" cy="2264105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ADADA-E8CE-71CB-2D84-86E8F87EE44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058511" y="4073633"/>
            <a:ext cx="5113449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14">
                <a:extLst>
                  <a:ext uri="{FF2B5EF4-FFF2-40B4-BE49-F238E27FC236}">
                    <a16:creationId xmlns:a16="http://schemas.microsoft.com/office/drawing/2014/main" id="{28D7127F-7EE5-E82F-780B-9DEEC0FD4337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14">
                <a:extLst>
                  <a:ext uri="{FF2B5EF4-FFF2-40B4-BE49-F238E27FC236}">
                    <a16:creationId xmlns:a16="http://schemas.microsoft.com/office/drawing/2014/main" id="{28D7127F-7EE5-E82F-780B-9DEEC0FD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57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82EA84-3B2E-3935-CD32-6B03FE6A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7">
                <a:extLst>
                  <a:ext uri="{FF2B5EF4-FFF2-40B4-BE49-F238E27FC236}">
                    <a16:creationId xmlns:a16="http://schemas.microsoft.com/office/drawing/2014/main" id="{7359236B-6226-39E1-9434-D3C20364C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1175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7">
                <a:extLst>
                  <a:ext uri="{FF2B5EF4-FFF2-40B4-BE49-F238E27FC236}">
                    <a16:creationId xmlns:a16="http://schemas.microsoft.com/office/drawing/2014/main" id="{7359236B-6226-39E1-9434-D3C20364C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1175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10">
                <a:extLst>
                  <a:ext uri="{FF2B5EF4-FFF2-40B4-BE49-F238E27FC236}">
                    <a16:creationId xmlns:a16="http://schemas.microsoft.com/office/drawing/2014/main" id="{D99D186A-A326-B1F2-B804-3D163EBBF2AE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comb.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𝒐𝒍𝒅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5" name="ZoneTexte 10">
                <a:extLst>
                  <a:ext uri="{FF2B5EF4-FFF2-40B4-BE49-F238E27FC236}">
                    <a16:creationId xmlns:a16="http://schemas.microsoft.com/office/drawing/2014/main" id="{D99D186A-A326-B1F2-B804-3D163EBBF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blipFill>
                <a:blip r:embed="rId9"/>
                <a:stretch>
                  <a:fillRect l="-87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63B57A-124E-63B3-DA70-D2F0A3196E5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46533" y="4073633"/>
            <a:ext cx="4925427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9A08E16F-2436-DDB3-46A8-8FE53B0F83EE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9A08E16F-2436-DDB3-46A8-8FE53B0F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63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196527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84E3822-6C9A-0C61-0C96-1BAD54B1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02408FA-7828-06F4-789A-D9A41C0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546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02408FA-7828-06F4-789A-D9A41C0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546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1746C588-3B3E-BE36-3384-3BD4CC54E0FE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comb.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𝒐𝒍𝒅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1746C588-3B3E-BE36-3384-3BD4CC54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blipFill>
                <a:blip r:embed="rId9"/>
                <a:stretch>
                  <a:fillRect l="-87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4E0150-C59F-A902-C598-E4CED1ABF59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46533" y="4073633"/>
            <a:ext cx="4925427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060B58DB-123D-B29F-D5A2-4FF72B6D512B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060B58DB-123D-B29F-D5A2-4FF72B6D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5F651-773F-CA2D-A261-7BF756AC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3E63B-DBFC-CA9A-F89B-51EDF6A8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Vary</a:t>
            </a:r>
            <a:r>
              <a:rPr lang="fr-FR" dirty="0"/>
              <a:t> initial proportions of S_{-1} and S_{1}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500AA-B5F8-1029-A81E-2D08B4C1B58A}"/>
              </a:ext>
            </a:extLst>
          </p:cNvPr>
          <p:cNvSpPr txBox="1"/>
          <p:nvPr/>
        </p:nvSpPr>
        <p:spPr>
          <a:xfrm>
            <a:off x="5144784" y="911345"/>
            <a:ext cx="609771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m0 = [.05, .05] ;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beta_0 = 0.4; 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From Tyson et al. (2020)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kappa = 0.4;</a:t>
            </a: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phi_a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1;</a:t>
            </a: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phi_s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1;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 = 2/6;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theta = 1/5;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pi = 2/6; 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Early detection of Exposed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gamma_a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2/30; 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Detecting 1/3 of </a:t>
            </a:r>
            <a:r>
              <a:rPr lang="en-US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Ia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, over 5 days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gamma_s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9/150;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Detecting 90% of Is, over 15 days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rho_a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2/30; 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Removal: 2/3 of </a:t>
            </a:r>
            <a:r>
              <a:rPr lang="en-US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Ia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, over 10 days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rho_s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1/300; 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Removal: 10% of Is, over 30 days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rho_d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1/20; </a:t>
            </a:r>
            <a:r>
              <a:rPr 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Removal: 100% of Id, over 20 days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N = 100000;</a:t>
            </a:r>
          </a:p>
        </p:txBody>
      </p:sp>
    </p:spTree>
    <p:extLst>
      <p:ext uri="{BB962C8B-B14F-4D97-AF65-F5344CB8AC3E}">
        <p14:creationId xmlns:p14="http://schemas.microsoft.com/office/powerpoint/2010/main" val="202195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727697"/>
                  </p:ext>
                </p:extLst>
              </p:nvPr>
            </p:nvGraphicFramePr>
            <p:xfrm>
              <a:off x="370813" y="1517977"/>
              <a:ext cx="7178567" cy="363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0.45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1/3, 2/30, 9/150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1/300, 1/20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41877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727697"/>
                  </p:ext>
                </p:extLst>
              </p:nvPr>
            </p:nvGraphicFramePr>
            <p:xfrm>
              <a:off x="370813" y="1517977"/>
              <a:ext cx="7178567" cy="363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6250" r="-531111" b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0000" r="-531111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0.45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00000" r="-531111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12500" r="-531111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1/3, 2/30, 9/150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96970" r="-531111" b="-29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96970" r="-531111" b="-19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1/300, 1/20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18750" r="-53111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4187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70370" r="-531111" b="-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484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</a:t>
            </a:r>
            <a:r>
              <a:rPr lang="en-US" b="1" dirty="0" err="1"/>
              <a:t>dinamic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040" y="1250849"/>
              <a:ext cx="7178567" cy="5238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1/3, 1/15, 3/50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1/300, 1/20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040" y="1250849"/>
              <a:ext cx="7178567" cy="5238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9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9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7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1/3, 1/15, 3/50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15625" r="-53111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9697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1/300, 1/20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84615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48148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88462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44444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92308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40741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496154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4606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1C8BAF-E208-4AAB-2D5E-A8E7A1FE3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6" t="3616" r="7075" b="3497"/>
          <a:stretch/>
        </p:blipFill>
        <p:spPr>
          <a:xfrm>
            <a:off x="0" y="925030"/>
            <a:ext cx="7352153" cy="59329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E86CA3-2592-41C7-3E2D-536801CBA2FB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3A9B036-7B74-56B3-5D4E-AB29AB45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71548"/>
            <a:ext cx="4971393" cy="39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CE361CE-AEA3-BE1F-A1C3-96CD27290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493 new positives</a:t>
                </a: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CE361CE-AEA3-BE1F-A1C3-96CD27290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6A65C849-06E3-A758-C23D-91CF2E156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6A65C849-06E3-A758-C23D-91CF2E15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2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A910A9A-786A-2843-25BC-21C78042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451" y="925030"/>
            <a:ext cx="6495549" cy="4871662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0024876-128B-5B7E-E2C4-EC352556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" y="925030"/>
            <a:ext cx="6495549" cy="48716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115371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08100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08100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87257A6-F3A3-1D51-463D-97A484776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9" t="6059" r="7241" b="3479"/>
          <a:stretch/>
        </p:blipFill>
        <p:spPr>
          <a:xfrm>
            <a:off x="7191981" y="1707989"/>
            <a:ext cx="4957979" cy="39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AE86CA3-2592-41C7-3E2D-536801CBA2FB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42ADFFD6-D179-23C5-2EB1-9985779B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9" t="6059" r="7241" b="3479"/>
          <a:stretch/>
        </p:blipFill>
        <p:spPr>
          <a:xfrm>
            <a:off x="7191981" y="1707989"/>
            <a:ext cx="4957979" cy="391097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4CC31A-9009-31C3-38CD-AB56F573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" t="3056" r="6996" b="2956"/>
          <a:stretch/>
        </p:blipFill>
        <p:spPr>
          <a:xfrm>
            <a:off x="42040" y="1018207"/>
            <a:ext cx="7149941" cy="5839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20E61F0D-535A-268F-6878-C23BB87C2E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280 new positives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20E61F0D-535A-268F-6878-C23BB87C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C9B1A6B-1395-DF65-48D4-284301BB2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876312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C9B1A6B-1395-DF65-48D4-284301BB2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876312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7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1889449" y="2841351"/>
            <a:ext cx="8413102" cy="117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rgbClr val="0070C0"/>
                </a:solidFill>
              </a:rPr>
              <a:t>Revisiting the specification of the prophylactic proportion function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EF166B2A-D230-1FCB-83B7-4FD416A4F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493E6F2C-29A4-D22D-80A6-FB0866F5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AC0EBAD-BCC5-20E4-F6C5-3381DF765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t="6889" r="6995" b="1778"/>
          <a:stretch/>
        </p:blipFill>
        <p:spPr>
          <a:xfrm>
            <a:off x="0" y="1319735"/>
            <a:ext cx="5995518" cy="47342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4C106C1-41AF-952D-273D-43181B447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6023" r="7291" b="3054"/>
          <a:stretch/>
        </p:blipFill>
        <p:spPr>
          <a:xfrm>
            <a:off x="6196481" y="1259327"/>
            <a:ext cx="5995519" cy="47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3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466904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  <a:sym typeface="Wingdings" pitchFamily="2" charset="2"/>
                            </a:rPr>
                            <a:t>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466904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  <a:sym typeface="Wingdings" pitchFamily="2" charset="2"/>
                            </a:rPr>
                            <a:t>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8B022C5-EDF8-DCE9-4841-1F50354FC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5790" r="7143" b="3748"/>
          <a:stretch/>
        </p:blipFill>
        <p:spPr>
          <a:xfrm>
            <a:off x="7220607" y="1718753"/>
            <a:ext cx="4929353" cy="38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6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E822-A9FA-D825-33AA-036BF0D202D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E61E53B-9055-B1DD-CEF0-8B45BD1CF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t="3448" r="7291" b="3349"/>
          <a:stretch/>
        </p:blipFill>
        <p:spPr>
          <a:xfrm>
            <a:off x="0" y="989706"/>
            <a:ext cx="7220607" cy="58682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F3DA2-B52E-C0A6-EE58-04D78CFB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5790" r="7143" b="3748"/>
          <a:stretch/>
        </p:blipFill>
        <p:spPr>
          <a:xfrm>
            <a:off x="7220607" y="1718753"/>
            <a:ext cx="4929353" cy="3888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DC96DBB9-5A7C-3AAD-21FD-59E1FF1C31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54 new positives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DC96DBB9-5A7C-3AAD-21FD-59E1FF1C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2641B32-67C9-7B4F-B7B2-D4B4EDD4E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2641B32-67C9-7B4F-B7B2-D4B4EDD4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75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59005CB-EC17-C382-D3FF-4FE28CC8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t="5611" r="6995" b="3056"/>
          <a:stretch/>
        </p:blipFill>
        <p:spPr>
          <a:xfrm>
            <a:off x="84083" y="1135116"/>
            <a:ext cx="6076099" cy="479785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567B4C6-A9EF-18F5-2363-171F1056D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" t="5611" r="7094" b="3057"/>
          <a:stretch/>
        </p:blipFill>
        <p:spPr>
          <a:xfrm>
            <a:off x="6202192" y="1135115"/>
            <a:ext cx="5989807" cy="47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4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607565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 </a:t>
                          </a: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607565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 </a:t>
                          </a: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6BEDFE-FD58-B361-1C82-1DD0964F2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6385" r="7291" b="3154"/>
          <a:stretch/>
        </p:blipFill>
        <p:spPr>
          <a:xfrm>
            <a:off x="7262647" y="1732550"/>
            <a:ext cx="4929353" cy="38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6BEDFE-FD58-B361-1C82-1DD0964F2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6385" r="7291" b="3154"/>
          <a:stretch/>
        </p:blipFill>
        <p:spPr>
          <a:xfrm>
            <a:off x="7262647" y="1732550"/>
            <a:ext cx="4929353" cy="386185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2A8FD1-4B73-086F-3D6D-AE6F886B4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3056" r="7142" b="3350"/>
          <a:stretch/>
        </p:blipFill>
        <p:spPr>
          <a:xfrm>
            <a:off x="-1" y="756745"/>
            <a:ext cx="7261097" cy="5895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98687F0F-9966-D18D-D21D-C6475C9D6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98687F0F-9966-D18D-D21D-C6475C9D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4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7B6437B8-3353-260B-8CAE-1BEDBF354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07" y="6291350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VS</m:t>
                        </m:r>
                        <m:r>
                          <m:rPr>
                            <m:nor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493 new positives</a:t>
                </a: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7B6437B8-3353-260B-8CAE-1BEDBF354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07" y="6291350"/>
                <a:ext cx="4172607" cy="418464"/>
              </a:xfrm>
              <a:prstGeom prst="rect">
                <a:avLst/>
              </a:prstGeom>
              <a:blipFill>
                <a:blip r:embed="rId5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BCDAE7F1-1585-29AD-91FF-D6062012B6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2053" y="5872886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𝑽𝑺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  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𝟖𝟒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600" dirty="0"/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BCDAE7F1-1585-29AD-91FF-D6062012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53" y="5872886"/>
                <a:ext cx="2921877" cy="418464"/>
              </a:xfrm>
              <a:prstGeom prst="rect">
                <a:avLst/>
              </a:prstGeom>
              <a:blipFill>
                <a:blip r:embed="rId6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48423754-40A4-E069-9540-D411B0D056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890 new positives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48423754-40A4-E069-9540-D411B0D05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7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62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9259136-3CCF-6542-501F-6AAF22CD0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7" t="6996" r="7291" b="2758"/>
          <a:stretch/>
        </p:blipFill>
        <p:spPr>
          <a:xfrm>
            <a:off x="53640" y="1219199"/>
            <a:ext cx="6041152" cy="472965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9EBB0AF-D471-538C-6768-127E8147F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223" r="7142" b="2758"/>
          <a:stretch/>
        </p:blipFill>
        <p:spPr>
          <a:xfrm>
            <a:off x="6108300" y="1135114"/>
            <a:ext cx="6030060" cy="48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2837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2837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EA310A-D43E-44F2-3DC0-E640A9B6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41" y="1742715"/>
            <a:ext cx="4834759" cy="38599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27099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7778184-8DA9-24F3-789B-5C4AF5CB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3668" r="7009" b="3120"/>
          <a:stretch/>
        </p:blipFill>
        <p:spPr>
          <a:xfrm>
            <a:off x="0" y="1039814"/>
            <a:ext cx="7189076" cy="581818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02B7F9-7697-84AB-65FD-BAE082F9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41" y="1742715"/>
            <a:ext cx="4834759" cy="38599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BC5E64-D1E1-1369-15AC-8D19CFE9780F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A1082D0E-D1CF-F00B-CEE4-1EB7C23F85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new positives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A1082D0E-D1CF-F00B-CEE4-1EB7C23F8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1FD347CF-00EA-65EB-D5F5-7CD9FD1FBD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1FD347CF-00EA-65EB-D5F5-7CD9FD1FB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520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D1A27E-AF0A-5AAF-D99D-0F19D44A5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" t="5002" r="7278" b="2931"/>
          <a:stretch/>
        </p:blipFill>
        <p:spPr>
          <a:xfrm>
            <a:off x="220718" y="1566041"/>
            <a:ext cx="5444360" cy="428822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E0EB95-E379-B580-FC64-0B3AAA16D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" t="5002" r="6918" b="2931"/>
          <a:stretch/>
        </p:blipFill>
        <p:spPr>
          <a:xfrm>
            <a:off x="6526922" y="1566041"/>
            <a:ext cx="5444360" cy="42882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EE0F45-CB6E-57B2-E300-97F82958FCE4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232143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  <a:blipFill>
                <a:blip r:embed="rId3"/>
                <a:stretch>
                  <a:fillRect l="-1484" t="-9375" r="-207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006" y="2273801"/>
                <a:ext cx="11374361" cy="1268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measures the information effectively used by individuals in </a:t>
                </a:r>
                <a:r>
                  <a:rPr lang="en-US" sz="2200" b="1" dirty="0"/>
                  <a:t>group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determines the prophylactic proportion when there is no perceived risk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a shape parameter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 </a:t>
                </a:r>
                <a:r>
                  <a:rPr lang="en-US" sz="2200" dirty="0"/>
                  <a:t>the 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is symmetric and maximal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= 0.5;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 the </a:t>
                </a:r>
                <a:r>
                  <a:rPr lang="en-US" sz="2200" dirty="0"/>
                  <a:t>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is asymmetric, and maximal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&gt; 0.5).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6" y="2273801"/>
                <a:ext cx="11374361" cy="1268187"/>
              </a:xfrm>
              <a:prstGeom prst="rect">
                <a:avLst/>
              </a:prstGeom>
              <a:blipFill>
                <a:blip r:embed="rId4"/>
                <a:stretch>
                  <a:fillRect l="-669" t="-7000" r="-669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30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48849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10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48849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10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B3162B-F2FD-FFAE-6E19-EC926D35F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419" r="6995" b="2561"/>
          <a:stretch/>
        </p:blipFill>
        <p:spPr>
          <a:xfrm>
            <a:off x="7241626" y="1690933"/>
            <a:ext cx="4950374" cy="394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B3162B-F2FD-FFAE-6E19-EC926D35F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4" t="5419" r="6995" b="2561"/>
          <a:stretch/>
        </p:blipFill>
        <p:spPr>
          <a:xfrm>
            <a:off x="7241626" y="1690933"/>
            <a:ext cx="4950374" cy="394509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B7FFF3F-A162-3837-2702-F538F834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" t="4002" r="7193" b="2992"/>
          <a:stretch/>
        </p:blipFill>
        <p:spPr>
          <a:xfrm>
            <a:off x="0" y="974959"/>
            <a:ext cx="7241626" cy="5883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887D78C4-76D0-4883-5D4C-99E6190AB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new positives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887D78C4-76D0-4883-5D4C-99E6190AB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E9D1A4D6-A6CA-734C-4922-46A61CACD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E9D1A4D6-A6CA-734C-4922-46A61CACD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95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F23475C-739D-1D5E-8D67-4556F3FBC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6010" r="7290" b="2758"/>
          <a:stretch/>
        </p:blipFill>
        <p:spPr>
          <a:xfrm>
            <a:off x="0" y="1403131"/>
            <a:ext cx="6159062" cy="486628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ED60957-E59C-1602-9826-C973C5D05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1" t="6010" r="7438" b="2758"/>
          <a:stretch/>
        </p:blipFill>
        <p:spPr>
          <a:xfrm>
            <a:off x="6032938" y="1403131"/>
            <a:ext cx="6159062" cy="48662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E04A3B-A8D9-B30E-D936-D5286677C9C7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</p:spTree>
    <p:extLst>
      <p:ext uri="{BB962C8B-B14F-4D97-AF65-F5344CB8AC3E}">
        <p14:creationId xmlns:p14="http://schemas.microsoft.com/office/powerpoint/2010/main" val="908135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675468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675468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DB610-F028-14B6-53CA-6360DAF1F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6010" r="7290" b="3528"/>
          <a:stretch/>
        </p:blipFill>
        <p:spPr>
          <a:xfrm>
            <a:off x="7199586" y="1687221"/>
            <a:ext cx="4950374" cy="3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DB610-F028-14B6-53CA-6360DAF1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4" t="6010" r="7290" b="3528"/>
          <a:stretch/>
        </p:blipFill>
        <p:spPr>
          <a:xfrm>
            <a:off x="7199586" y="1687221"/>
            <a:ext cx="4950374" cy="395251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C417000-F3CC-5851-B638-108A9E288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2" t="3742" r="7142" b="3253"/>
          <a:stretch/>
        </p:blipFill>
        <p:spPr>
          <a:xfrm>
            <a:off x="0" y="1039156"/>
            <a:ext cx="7199586" cy="581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A0395E43-BFCF-B07F-E8A5-A453A86EBA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33 new positives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A0395E43-BFCF-B07F-E8A5-A453A86EB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B9DFBF44-4481-156A-0AEE-DBD1B6F72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B9DFBF44-4481-156A-0AEE-DBD1B6F72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7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E04A3B-A8D9-B30E-D936-D5286677C9C7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8AB1C3-4BD2-A69D-0994-D9A38B317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6744" r="7291" b="3407"/>
          <a:stretch/>
        </p:blipFill>
        <p:spPr>
          <a:xfrm>
            <a:off x="84082" y="1587062"/>
            <a:ext cx="6017390" cy="468235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F82C9F9-74DB-BC95-D33D-A4975A78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813" r="7291" b="3547"/>
          <a:stretch/>
        </p:blipFill>
        <p:spPr>
          <a:xfrm>
            <a:off x="6122057" y="1527678"/>
            <a:ext cx="6017390" cy="47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/>
              <p:nvPr/>
            </p:nvSpPr>
            <p:spPr>
              <a:xfrm>
                <a:off x="1677956" y="5014852"/>
                <a:ext cx="8986936" cy="497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6" y="5014852"/>
                <a:ext cx="8986936" cy="497637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  <a:blipFill>
                <a:blip r:embed="rId4"/>
                <a:stretch>
                  <a:fillRect l="-1484" t="-9375" r="-207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w</a:t>
                </a:r>
                <a:r>
                  <a:rPr lang="fr-FR" sz="2200" dirty="0" err="1"/>
                  <a:t>here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are non-</a:t>
                </a:r>
                <a:r>
                  <a:rPr lang="fr-FR" sz="2200" dirty="0" err="1"/>
                  <a:t>negative</a:t>
                </a:r>
                <a:r>
                  <a:rPr lang="fr-FR" sz="2200" dirty="0"/>
                  <a:t> real coefficients </a:t>
                </a:r>
                <a:r>
                  <a:rPr lang="fr-FR" sz="2200" dirty="0" err="1"/>
                  <a:t>expressing</a:t>
                </a:r>
                <a:r>
                  <a:rPr lang="fr-FR" sz="2200" dirty="0"/>
                  <a:t> the </a:t>
                </a:r>
                <a:r>
                  <a:rPr lang="fr-FR" sz="2200" b="1" dirty="0" err="1"/>
                  <a:t>weights</a:t>
                </a:r>
                <a:r>
                  <a:rPr lang="fr-FR" sz="2200" dirty="0"/>
                  <a:t> of </a:t>
                </a:r>
                <a:r>
                  <a:rPr lang="fr-FR" sz="2200" dirty="0" err="1"/>
                  <a:t>linear</a:t>
                </a:r>
                <a:r>
                  <a:rPr lang="fr-FR" sz="2200" dirty="0"/>
                  <a:t>, </a:t>
                </a:r>
                <a:r>
                  <a:rPr lang="fr-FR" sz="2200" dirty="0" err="1"/>
                  <a:t>quadratic</a:t>
                </a:r>
                <a:r>
                  <a:rPr lang="fr-FR" sz="2200" dirty="0"/>
                  <a:t> and interaction components of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fr-FR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200" dirty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  <a:blipFill>
                <a:blip r:embed="rId6"/>
                <a:stretch>
                  <a:fillRect l="-697" r="-697" b="-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6" y="3863395"/>
                <a:ext cx="11374361" cy="964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The 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dirty="0"/>
                  <a:t> is defined </a:t>
                </a:r>
                <a:r>
                  <a:rPr lang="fr-FR" sz="2200" dirty="0"/>
                  <a:t>at time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as a </a:t>
                </a:r>
                <a:r>
                  <a:rPr lang="en-US" sz="2200" dirty="0">
                    <a:solidFill>
                      <a:srgbClr val="C00000"/>
                    </a:solidFill>
                  </a:rPr>
                  <a:t>quadratic function </a:t>
                </a:r>
                <a:r>
                  <a:rPr lang="en-US" sz="2200" dirty="0"/>
                  <a:t>of </a:t>
                </a:r>
                <a:r>
                  <a:rPr lang="fr-FR" sz="2200" dirty="0"/>
                  <a:t>the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disease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and the relative change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dirty="0"/>
                  <a:t>in the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6" y="3863395"/>
                <a:ext cx="11374361" cy="964271"/>
              </a:xfrm>
              <a:prstGeom prst="rect">
                <a:avLst/>
              </a:prstGeom>
              <a:blipFill>
                <a:blip r:embed="rId7"/>
                <a:stretch>
                  <a:fillRect l="-557" t="-7792" r="-557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2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2"/>
                <a:stretch>
                  <a:fillRect l="-699" t="-17143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/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/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200" dirty="0"/>
                  <a:t>Logistic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blipFill>
                <a:blip r:embed="rId4"/>
                <a:stretch>
                  <a:fillRect l="-1181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D3AD7EA3-4FE1-DE65-6065-9B29A993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09" y="2015412"/>
            <a:ext cx="6356781" cy="4767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6518373A-B8C1-E3E3-EE2E-0B3BF521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437332"/>
                  </p:ext>
                </p:extLst>
              </p:nvPr>
            </p:nvGraphicFramePr>
            <p:xfrm>
              <a:off x="475517" y="4877375"/>
              <a:ext cx="4898916" cy="157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6518373A-B8C1-E3E3-EE2E-0B3BF521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437332"/>
                  </p:ext>
                </p:extLst>
              </p:nvPr>
            </p:nvGraphicFramePr>
            <p:xfrm>
              <a:off x="475517" y="4877375"/>
              <a:ext cx="4898916" cy="157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106061" r="-327473" b="-1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212500" r="-327473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370370" r="-32747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E26685A-FFBC-3560-AD2D-C0CD94BC844B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0471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/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200" dirty="0"/>
                  <a:t>Perceived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from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: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blipFill>
                <a:blip r:embed="rId2"/>
                <a:stretch>
                  <a:fillRect l="-1181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563205"/>
                  </p:ext>
                </p:extLst>
              </p:nvPr>
            </p:nvGraphicFramePr>
            <p:xfrm>
              <a:off x="475517" y="4877375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563205"/>
                  </p:ext>
                </p:extLst>
              </p:nvPr>
            </p:nvGraphicFramePr>
            <p:xfrm>
              <a:off x="475517" y="4877375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109375" r="-327473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203030" r="-327473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384615" r="-327473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466667" r="-32747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/>
              <p:nvPr/>
            </p:nvSpPr>
            <p:spPr>
              <a:xfrm>
                <a:off x="562195" y="2343443"/>
                <a:ext cx="4251539" cy="688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5" y="2343443"/>
                <a:ext cx="4251539" cy="688330"/>
              </a:xfrm>
              <a:prstGeom prst="rect">
                <a:avLst/>
              </a:prstGeom>
              <a:blipFill>
                <a:blip r:embed="rId4"/>
                <a:stretch>
                  <a:fillRect l="-1786" t="-180000" b="-26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1B668692-6001-55A9-6A6C-3D5D7BAE7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1B668692-6001-55A9-6A6C-3D5D7BAE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5"/>
                <a:stretch>
                  <a:fillRect l="-671" t="-1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/>
              <p:nvPr/>
            </p:nvSpPr>
            <p:spPr>
              <a:xfrm>
                <a:off x="537397" y="3096182"/>
                <a:ext cx="2034744" cy="629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7" y="3096182"/>
                <a:ext cx="2034744" cy="629724"/>
              </a:xfrm>
              <a:prstGeom prst="rect">
                <a:avLst/>
              </a:prstGeom>
              <a:blipFill>
                <a:blip r:embed="rId6"/>
                <a:stretch>
                  <a:fillRect l="-3727" t="-3922" r="-434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id="{0079D861-2B83-9537-4232-010D89634130}"/>
                  </a:ext>
                </a:extLst>
              </p:cNvPr>
              <p:cNvSpPr txBox="1"/>
              <p:nvPr/>
            </p:nvSpPr>
            <p:spPr>
              <a:xfrm>
                <a:off x="1008992" y="3818852"/>
                <a:ext cx="4063242" cy="829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0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id="{0079D861-2B83-9537-4232-010D8963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2" y="3818852"/>
                <a:ext cx="4063242" cy="829394"/>
              </a:xfrm>
              <a:prstGeom prst="rect">
                <a:avLst/>
              </a:prstGeom>
              <a:blipFill>
                <a:blip r:embed="rId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11">
            <a:extLst>
              <a:ext uri="{FF2B5EF4-FFF2-40B4-BE49-F238E27FC236}">
                <a16:creationId xmlns:a16="http://schemas.microsoft.com/office/drawing/2014/main" id="{F9227581-C74B-C3E8-9005-85C5B344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978" y="2015412"/>
            <a:ext cx="6399707" cy="47997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C3306B-38DF-0BF8-F9A8-10C52A2A42D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3693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B0E039E-4D41-1FB8-6F4D-4DA6D0E17A8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07147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07147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7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9517560-457C-1BDE-1982-B893367E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22755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0300A27-6590-291C-AE01-D0631BB9E766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7">
                <a:extLst>
                  <a:ext uri="{FF2B5EF4-FFF2-40B4-BE49-F238E27FC236}">
                    <a16:creationId xmlns:a16="http://schemas.microsoft.com/office/drawing/2014/main" id="{0D3706C8-3C53-813F-1B7E-188BC43E4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9848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7">
                <a:extLst>
                  <a:ext uri="{FF2B5EF4-FFF2-40B4-BE49-F238E27FC236}">
                    <a16:creationId xmlns:a16="http://schemas.microsoft.com/office/drawing/2014/main" id="{0D3706C8-3C53-813F-1B7E-188BC43E4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9848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A29895-9121-8394-74EE-0D7D20BDDBE5}"/>
              </a:ext>
            </a:extLst>
          </p:cNvPr>
          <p:cNvCxnSpPr>
            <a:cxnSpLocks/>
          </p:cNvCxnSpPr>
          <p:nvPr/>
        </p:nvCxnSpPr>
        <p:spPr>
          <a:xfrm flipH="1">
            <a:off x="1513490" y="4073505"/>
            <a:ext cx="536027" cy="220117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0">
                <a:extLst>
                  <a:ext uri="{FF2B5EF4-FFF2-40B4-BE49-F238E27FC236}">
                    <a16:creationId xmlns:a16="http://schemas.microsoft.com/office/drawing/2014/main" id="{4C93A19A-C41B-ED0C-3E9C-BA173D80A3A6}"/>
                  </a:ext>
                </a:extLst>
              </p:cNvPr>
              <p:cNvSpPr txBox="1"/>
              <p:nvPr/>
            </p:nvSpPr>
            <p:spPr>
              <a:xfrm>
                <a:off x="1623931" y="3719457"/>
                <a:ext cx="1770909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C00000"/>
                    </a:solidFill>
                  </a:rPr>
                  <a:t>Lowering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endParaRPr lang="fr-F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ZoneTexte 10">
                <a:extLst>
                  <a:ext uri="{FF2B5EF4-FFF2-40B4-BE49-F238E27FC236}">
                    <a16:creationId xmlns:a16="http://schemas.microsoft.com/office/drawing/2014/main" id="{4C93A19A-C41B-ED0C-3E9C-BA173D80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31" y="3719457"/>
                <a:ext cx="1770909" cy="427618"/>
              </a:xfrm>
              <a:prstGeom prst="rect">
                <a:avLst/>
              </a:prstGeom>
              <a:blipFill>
                <a:blip r:embed="rId9"/>
                <a:stretch>
                  <a:fillRect l="-3546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4">
                <a:extLst>
                  <a:ext uri="{FF2B5EF4-FFF2-40B4-BE49-F238E27FC236}">
                    <a16:creationId xmlns:a16="http://schemas.microsoft.com/office/drawing/2014/main" id="{E2CD6E56-98CE-3279-5876-BEEC033C1F9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ZoneTexte 14">
                <a:extLst>
                  <a:ext uri="{FF2B5EF4-FFF2-40B4-BE49-F238E27FC236}">
                    <a16:creationId xmlns:a16="http://schemas.microsoft.com/office/drawing/2014/main" id="{E2CD6E56-98CE-3279-5876-BEEC033C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1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B0E039E-4D41-1FB8-6F4D-4DA6D0E17A8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5E91CE-751C-2C24-FC41-92D869B76EE3}"/>
              </a:ext>
            </a:extLst>
          </p:cNvPr>
          <p:cNvCxnSpPr>
            <a:cxnSpLocks/>
          </p:cNvCxnSpPr>
          <p:nvPr/>
        </p:nvCxnSpPr>
        <p:spPr>
          <a:xfrm flipH="1">
            <a:off x="1513490" y="4073505"/>
            <a:ext cx="536027" cy="220117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2C395A51-D619-22CF-ECEE-EFD80DE2E6C5}"/>
                  </a:ext>
                </a:extLst>
              </p:cNvPr>
              <p:cNvSpPr txBox="1"/>
              <p:nvPr/>
            </p:nvSpPr>
            <p:spPr>
              <a:xfrm>
                <a:off x="1623931" y="3719457"/>
                <a:ext cx="2201835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C00000"/>
                    </a:solidFill>
                  </a:rPr>
                  <a:t>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endParaRPr lang="fr-F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2C395A51-D619-22CF-ECEE-EFD80DE2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31" y="3719457"/>
                <a:ext cx="2201835" cy="427618"/>
              </a:xfrm>
              <a:prstGeom prst="rect">
                <a:avLst/>
              </a:prstGeom>
              <a:blipFill>
                <a:blip r:embed="rId10"/>
                <a:stretch>
                  <a:fillRect l="-2857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14">
                <a:extLst>
                  <a:ext uri="{FF2B5EF4-FFF2-40B4-BE49-F238E27FC236}">
                    <a16:creationId xmlns:a16="http://schemas.microsoft.com/office/drawing/2014/main" id="{4791CA0E-E09E-7138-E266-3C3E0B946DBC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ZoneTexte 14">
                <a:extLst>
                  <a:ext uri="{FF2B5EF4-FFF2-40B4-BE49-F238E27FC236}">
                    <a16:creationId xmlns:a16="http://schemas.microsoft.com/office/drawing/2014/main" id="{4791CA0E-E09E-7138-E266-3C3E0B946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7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4159</TotalTime>
  <Words>2008</Words>
  <Application>Microsoft Macintosh PowerPoint</Application>
  <PresentationFormat>Widescreen</PresentationFormat>
  <Paragraphs>633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Menlo</vt:lpstr>
      <vt:lpstr>Wingdings</vt:lpstr>
      <vt:lpstr>Office Theme</vt:lpstr>
      <vt:lpstr>Standards of Risk Evidence Driven  Behavior-Disease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Mendelian Randomization Genomic Network Algorithm</dc:title>
  <dc:creator>Tovissode, Chenangnon Frederic (ctovissode@uidaho.edu)</dc:creator>
  <cp:lastModifiedBy>Tovissode, Chenangnon Frederic (ctovissode@uidaho.edu)</cp:lastModifiedBy>
  <cp:revision>343</cp:revision>
  <dcterms:created xsi:type="dcterms:W3CDTF">2022-11-03T03:16:58Z</dcterms:created>
  <dcterms:modified xsi:type="dcterms:W3CDTF">2023-03-20T23:32:53Z</dcterms:modified>
</cp:coreProperties>
</file>